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93" r:id="rId5"/>
    <p:sldId id="294" r:id="rId6"/>
    <p:sldId id="309" r:id="rId7"/>
    <p:sldId id="310" r:id="rId8"/>
    <p:sldId id="290" r:id="rId9"/>
    <p:sldId id="295" r:id="rId10"/>
    <p:sldId id="296" r:id="rId11"/>
    <p:sldId id="266" r:id="rId12"/>
    <p:sldId id="299" r:id="rId13"/>
    <p:sldId id="300" r:id="rId14"/>
    <p:sldId id="297" r:id="rId15"/>
    <p:sldId id="298" r:id="rId16"/>
    <p:sldId id="291" r:id="rId17"/>
    <p:sldId id="301" r:id="rId18"/>
    <p:sldId id="302" r:id="rId19"/>
    <p:sldId id="303" r:id="rId20"/>
    <p:sldId id="305" r:id="rId21"/>
    <p:sldId id="307" r:id="rId22"/>
    <p:sldId id="304" r:id="rId23"/>
    <p:sldId id="306" r:id="rId24"/>
    <p:sldId id="276" r:id="rId25"/>
    <p:sldId id="272" r:id="rId26"/>
    <p:sldId id="273" r:id="rId27"/>
    <p:sldId id="27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4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C91F115-1C50-4CCF-B068-358DBC066E33}" type="datetimeFigureOut">
              <a:rPr lang="en-US" smtClean="0"/>
              <a:t>5/4/2016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E740219-1E12-4AB6-9D56-79F6880D2223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5575"/>
            <a:ext cx="7772400" cy="1470025"/>
          </a:xfrm>
        </p:spPr>
        <p:txBody>
          <a:bodyPr>
            <a:normAutofit/>
          </a:bodyPr>
          <a:lstStyle/>
          <a:p>
            <a:r>
              <a:rPr lang="en-US" sz="2800" b="0" dirty="0" err="1" smtClean="0">
                <a:solidFill>
                  <a:srgbClr val="FFFF00"/>
                </a:solidFill>
                <a:effectLst/>
              </a:rPr>
              <a:t>Đoàn</a:t>
            </a:r>
            <a:r>
              <a:rPr lang="en-US" sz="2800" b="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0" dirty="0" err="1" smtClean="0">
                <a:solidFill>
                  <a:srgbClr val="FFFF00"/>
                </a:solidFill>
                <a:effectLst/>
              </a:rPr>
              <a:t>trường</a:t>
            </a:r>
            <a:r>
              <a:rPr lang="en-US" sz="2800" b="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0" dirty="0" err="1" smtClean="0">
                <a:solidFill>
                  <a:srgbClr val="FFFF00"/>
                </a:solidFill>
                <a:effectLst/>
              </a:rPr>
              <a:t>đại</a:t>
            </a:r>
            <a:r>
              <a:rPr lang="en-US" sz="2800" b="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b="0" dirty="0" err="1" smtClean="0">
                <a:solidFill>
                  <a:srgbClr val="FFFF00"/>
                </a:solidFill>
                <a:effectLst/>
              </a:rPr>
              <a:t>học</a:t>
            </a:r>
            <a:r>
              <a:rPr lang="en-US" sz="2800" b="0" dirty="0" smtClean="0">
                <a:solidFill>
                  <a:srgbClr val="FFFF00"/>
                </a:solidFill>
                <a:effectLst/>
              </a:rPr>
              <a:t> y </a:t>
            </a:r>
            <a:r>
              <a:rPr lang="en-US" sz="2800" b="0" dirty="0" err="1" smtClean="0">
                <a:solidFill>
                  <a:srgbClr val="FFFF00"/>
                </a:solidFill>
                <a:effectLst/>
              </a:rPr>
              <a:t>dược</a:t>
            </a:r>
            <a:r>
              <a:rPr lang="en-US" sz="2800" b="0" dirty="0" smtClean="0">
                <a:solidFill>
                  <a:srgbClr val="FFFF00"/>
                </a:solidFill>
                <a:effectLst/>
              </a:rPr>
              <a:t/>
            </a:r>
            <a:br>
              <a:rPr lang="en-US" sz="2800" b="0" dirty="0" smtClean="0">
                <a:solidFill>
                  <a:srgbClr val="FFFF00"/>
                </a:solidFill>
                <a:effectLst/>
              </a:rPr>
            </a:br>
            <a:r>
              <a:rPr lang="en-US" sz="2800" b="0" dirty="0" smtClean="0">
                <a:solidFill>
                  <a:srgbClr val="FFFF00"/>
                </a:solidFill>
                <a:effectLst/>
              </a:rPr>
              <a:t/>
            </a:r>
            <a:br>
              <a:rPr lang="en-US" sz="2800" b="0" dirty="0" smtClean="0">
                <a:solidFill>
                  <a:srgbClr val="FFFF00"/>
                </a:solidFill>
                <a:effectLst/>
              </a:rPr>
            </a:br>
            <a:endParaRPr lang="en-US" sz="28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762000" y="2667000"/>
            <a:ext cx="7772400" cy="1752600"/>
          </a:xfrm>
        </p:spPr>
        <p:txBody>
          <a:bodyPr>
            <a:normAutofit fontScale="92500"/>
          </a:bodyPr>
          <a:lstStyle/>
          <a:p>
            <a:r>
              <a:rPr lang="en-US" sz="5400" dirty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BÁO </a:t>
            </a:r>
            <a:r>
              <a:rPr lang="en-US" sz="5400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CÁO </a:t>
            </a:r>
            <a:r>
              <a:rPr lang="en-US" sz="5400" dirty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HOẠT </a:t>
            </a:r>
            <a:r>
              <a:rPr lang="en-US" sz="5400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ĐỘNG </a:t>
            </a:r>
            <a:r>
              <a:rPr lang="en-US" sz="5400" dirty="0" smtClean="0"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 </a:t>
            </a:r>
            <a:endParaRPr lang="en-US" sz="5400" dirty="0" smtClean="0">
              <a:latin typeface="Segoe UI Black" pitchFamily="34" charset="0"/>
              <a:ea typeface="Segoe UI Black" pitchFamily="34" charset="0"/>
              <a:cs typeface="Segoe UI Black" pitchFamily="34" charset="0"/>
            </a:endParaRPr>
          </a:p>
          <a:p>
            <a:r>
              <a:rPr lang="en-US" dirty="0" smtClean="0"/>
              <a:t>THÁNG 5 NĂM 2016</a:t>
            </a:r>
            <a:endParaRPr lang="en-US" dirty="0"/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762000" y="5257800"/>
            <a:ext cx="7848600" cy="17526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i="1" dirty="0" smtClean="0"/>
              <a:t>THÁI NGUYÊN</a:t>
            </a:r>
            <a:r>
              <a:rPr lang="en-US" sz="2000" i="1" smtClean="0"/>
              <a:t>, THÁNG </a:t>
            </a:r>
            <a:r>
              <a:rPr lang="en-US" sz="2000" i="1" dirty="0" smtClean="0"/>
              <a:t>5 NĂM 2016</a:t>
            </a:r>
            <a:endParaRPr lang="en-US" sz="2000" i="1" dirty="0"/>
          </a:p>
        </p:txBody>
      </p:sp>
      <p:pic>
        <p:nvPicPr>
          <p:cNvPr id="1026" name="Picture 2" descr="C:\Users\TGS249\Desktop\442px-Huy_hiệu_Đoàn_TNCS_HCM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228600"/>
            <a:ext cx="1190625" cy="131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951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58" y="2514600"/>
            <a:ext cx="7772400" cy="1470025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KẾT  </a:t>
            </a:r>
            <a:r>
              <a:rPr lang="en-US" sz="28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QUẢ  HOẠT ĐỘNG  </a:t>
            </a:r>
            <a:r>
              <a:rPr lang="en-US" sz="2800" b="1" dirty="0" err="1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Tháng</a:t>
            </a:r>
            <a:r>
              <a:rPr lang="en-US" sz="2800" b="1" dirty="0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 4 </a:t>
            </a:r>
            <a:r>
              <a:rPr lang="en-US" sz="2800" b="1" dirty="0" err="1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năm</a:t>
            </a:r>
            <a:r>
              <a:rPr lang="en-US" sz="2800" b="1" dirty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 2016</a:t>
            </a:r>
            <a:r>
              <a:rPr lang="en-US" sz="2800" dirty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2800" dirty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TGS249\Desktop\442px-Huy_hiệu_Đoàn_TNCS_HCM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066800"/>
            <a:ext cx="1275117" cy="140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00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tr</a:t>
            </a:r>
            <a:r>
              <a:rPr lang="vi-VN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ường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sinh</a:t>
            </a:r>
            <a:endParaRPr lang="en-US" sz="32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524000"/>
            <a:ext cx="6553200" cy="4914900"/>
          </a:xfrm>
        </p:spPr>
      </p:pic>
    </p:spTree>
    <p:extLst>
      <p:ext uri="{BB962C8B-B14F-4D97-AF65-F5344CB8AC3E}">
        <p14:creationId xmlns:p14="http://schemas.microsoft.com/office/powerpoint/2010/main" val="376412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tr</a:t>
            </a:r>
            <a:r>
              <a:rPr lang="vi-VN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ường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sinh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524000"/>
            <a:ext cx="6553200" cy="4914900"/>
          </a:xfrm>
        </p:spPr>
      </p:pic>
    </p:spTree>
    <p:extLst>
      <p:ext uri="{BB962C8B-B14F-4D97-AF65-F5344CB8AC3E}">
        <p14:creationId xmlns:p14="http://schemas.microsoft.com/office/powerpoint/2010/main" val="85010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Rung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chuông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vàng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tìm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hiểu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R</a:t>
            </a:r>
            <a:r>
              <a:rPr lang="vi-VN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ă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mặt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13"/>
          <a:stretch/>
        </p:blipFill>
        <p:spPr>
          <a:xfrm>
            <a:off x="762000" y="1828800"/>
            <a:ext cx="7847541" cy="3676736"/>
          </a:xfrm>
        </p:spPr>
      </p:pic>
    </p:spTree>
    <p:extLst>
      <p:ext uri="{BB962C8B-B14F-4D97-AF65-F5344CB8AC3E}">
        <p14:creationId xmlns:p14="http://schemas.microsoft.com/office/powerpoint/2010/main" val="85010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Rung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chuông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vàng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tìm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hiểu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R</a:t>
            </a:r>
            <a:r>
              <a:rPr lang="vi-VN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ă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mặt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29" y="1600200"/>
            <a:ext cx="7847541" cy="4708525"/>
          </a:xfrm>
        </p:spPr>
      </p:pic>
    </p:spTree>
    <p:extLst>
      <p:ext uri="{BB962C8B-B14F-4D97-AF65-F5344CB8AC3E}">
        <p14:creationId xmlns:p14="http://schemas.microsoft.com/office/powerpoint/2010/main" val="396459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Rung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chuông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vàng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tìm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hiểu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R</a:t>
            </a:r>
            <a:r>
              <a:rPr lang="vi-VN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ă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mặt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752600"/>
            <a:ext cx="7847541" cy="4708525"/>
          </a:xfrm>
        </p:spPr>
      </p:pic>
    </p:spTree>
    <p:extLst>
      <p:ext uri="{BB962C8B-B14F-4D97-AF65-F5344CB8AC3E}">
        <p14:creationId xmlns:p14="http://schemas.microsoft.com/office/powerpoint/2010/main" val="396459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Tìm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kiếm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nguyện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máu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giỏi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“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Chinh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phục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tim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” 2016</a:t>
            </a:r>
            <a:endParaRPr lang="en-US" sz="32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02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1702986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Tìm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kiếm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nguyện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máu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giỏi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“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Chinh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phục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tim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” 2016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39887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2310840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Tìm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kiếm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nguyện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máu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giỏi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“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Chinh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phục</a:t>
            </a:r>
            <a:r>
              <a:rPr lang="en-US" sz="32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tim</a:t>
            </a:r>
            <a:r>
              <a:rPr lang="en-US" sz="32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” 2016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600200"/>
            <a:ext cx="7391400" cy="4927600"/>
          </a:xfrm>
        </p:spPr>
      </p:pic>
    </p:spTree>
    <p:extLst>
      <p:ext uri="{BB962C8B-B14F-4D97-AF65-F5344CB8AC3E}">
        <p14:creationId xmlns:p14="http://schemas.microsoft.com/office/powerpoint/2010/main" val="23108402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4.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n-US" sz="28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khoa</a:t>
            </a:r>
            <a:endParaRPr lang="en-US" sz="2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99" y="1371600"/>
            <a:ext cx="8398933" cy="4724400"/>
          </a:xfrm>
        </p:spPr>
      </p:pic>
    </p:spTree>
    <p:extLst>
      <p:ext uri="{BB962C8B-B14F-4D97-AF65-F5344CB8AC3E}">
        <p14:creationId xmlns:p14="http://schemas.microsoft.com/office/powerpoint/2010/main" val="4232597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4.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khoa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295399"/>
            <a:ext cx="8686800" cy="4886325"/>
          </a:xfrm>
        </p:spPr>
      </p:pic>
    </p:spTree>
    <p:extLst>
      <p:ext uri="{BB962C8B-B14F-4D97-AF65-F5344CB8AC3E}">
        <p14:creationId xmlns:p14="http://schemas.microsoft.com/office/powerpoint/2010/main" val="24525234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4.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Cuộc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khoa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219200"/>
            <a:ext cx="7162800" cy="5372100"/>
          </a:xfrm>
        </p:spPr>
      </p:pic>
    </p:spTree>
    <p:extLst>
      <p:ext uri="{BB962C8B-B14F-4D97-AF65-F5344CB8AC3E}">
        <p14:creationId xmlns:p14="http://schemas.microsoft.com/office/powerpoint/2010/main" val="24525234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6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lông</a:t>
            </a:r>
            <a:r>
              <a:rPr lang="en-US" sz="26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Thái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26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2016</a:t>
            </a:r>
            <a:endParaRPr lang="en-US" sz="2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050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32789620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/>
              <a:t>5.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lông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Thái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26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2016</a:t>
            </a:r>
            <a:endParaRPr lang="en-US" sz="2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45"/>
          <a:stretch/>
        </p:blipFill>
        <p:spPr>
          <a:xfrm>
            <a:off x="76200" y="2057400"/>
            <a:ext cx="8750204" cy="3886200"/>
          </a:xfrm>
        </p:spPr>
      </p:pic>
    </p:spTree>
    <p:extLst>
      <p:ext uri="{BB962C8B-B14F-4D97-AF65-F5344CB8AC3E}">
        <p14:creationId xmlns:p14="http://schemas.microsoft.com/office/powerpoint/2010/main" val="1529827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6. </a:t>
            </a:r>
            <a:r>
              <a:rPr lang="de-AT" sz="2800" dirty="0">
                <a:solidFill>
                  <a:srgbClr val="FFFF00"/>
                </a:solidFill>
                <a:effectLst/>
              </a:rPr>
              <a:t>Tổ </a:t>
            </a:r>
            <a:r>
              <a:rPr lang="de-AT" sz="2800" dirty="0" smtClean="0">
                <a:solidFill>
                  <a:srgbClr val="FFFF00"/>
                </a:solidFill>
                <a:effectLst/>
              </a:rPr>
              <a:t>chức </a:t>
            </a:r>
            <a:r>
              <a:rPr lang="de-AT" sz="2800" dirty="0">
                <a:solidFill>
                  <a:srgbClr val="FFFF00"/>
                </a:solidFill>
                <a:effectLst/>
              </a:rPr>
              <a:t>hoạt động hưởng ứng </a:t>
            </a:r>
            <a:r>
              <a:rPr lang="de-AT" sz="2800" dirty="0" smtClean="0">
                <a:solidFill>
                  <a:srgbClr val="FFFF00"/>
                </a:solidFill>
                <a:effectLst/>
              </a:rPr>
              <a:t/>
            </a:r>
            <a:br>
              <a:rPr lang="de-AT" sz="2800" dirty="0" smtClean="0">
                <a:solidFill>
                  <a:srgbClr val="FFFF00"/>
                </a:solidFill>
                <a:effectLst/>
              </a:rPr>
            </a:br>
            <a:r>
              <a:rPr lang="de-AT" sz="2800" i="1" dirty="0" smtClean="0">
                <a:solidFill>
                  <a:srgbClr val="FFFF00"/>
                </a:solidFill>
                <a:effectLst/>
              </a:rPr>
              <a:t>Ngày </a:t>
            </a:r>
            <a:r>
              <a:rPr lang="de-AT" sz="2800" i="1" dirty="0">
                <a:solidFill>
                  <a:srgbClr val="FFFF00"/>
                </a:solidFill>
                <a:effectLst/>
              </a:rPr>
              <a:t>sách Việt Nam</a:t>
            </a:r>
            <a:r>
              <a:rPr lang="de-AT" sz="2800" dirty="0">
                <a:solidFill>
                  <a:srgbClr val="FFFF00"/>
                </a:solidFill>
                <a:effectLst/>
              </a:rPr>
              <a:t> 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9812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10291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6. </a:t>
            </a:r>
            <a:r>
              <a:rPr lang="de-AT" sz="2800" dirty="0">
                <a:solidFill>
                  <a:srgbClr val="FFFF00"/>
                </a:solidFill>
                <a:effectLst/>
              </a:rPr>
              <a:t>Tổ </a:t>
            </a:r>
            <a:r>
              <a:rPr lang="de-AT" sz="2800" dirty="0" smtClean="0">
                <a:solidFill>
                  <a:srgbClr val="FFFF00"/>
                </a:solidFill>
                <a:effectLst/>
              </a:rPr>
              <a:t>chức </a:t>
            </a:r>
            <a:r>
              <a:rPr lang="de-AT" sz="2800" dirty="0">
                <a:solidFill>
                  <a:srgbClr val="FFFF00"/>
                </a:solidFill>
                <a:effectLst/>
              </a:rPr>
              <a:t>hoạt động hưởng ứng </a:t>
            </a:r>
            <a:r>
              <a:rPr lang="de-AT" sz="2800" dirty="0" smtClean="0">
                <a:solidFill>
                  <a:srgbClr val="FFFF00"/>
                </a:solidFill>
                <a:effectLst/>
              </a:rPr>
              <a:t/>
            </a:r>
            <a:br>
              <a:rPr lang="de-AT" sz="2800" dirty="0" smtClean="0">
                <a:solidFill>
                  <a:srgbClr val="FFFF00"/>
                </a:solidFill>
                <a:effectLst/>
              </a:rPr>
            </a:br>
            <a:r>
              <a:rPr lang="de-AT" sz="2800" i="1" dirty="0" smtClean="0">
                <a:solidFill>
                  <a:srgbClr val="FFFF00"/>
                </a:solidFill>
                <a:effectLst/>
              </a:rPr>
              <a:t>Ngày </a:t>
            </a:r>
            <a:r>
              <a:rPr lang="de-AT" sz="2800" i="1" dirty="0">
                <a:solidFill>
                  <a:srgbClr val="FFFF00"/>
                </a:solidFill>
                <a:effectLst/>
              </a:rPr>
              <a:t>sách Việt Nam</a:t>
            </a:r>
            <a:r>
              <a:rPr lang="de-AT" sz="2800" dirty="0">
                <a:solidFill>
                  <a:srgbClr val="FFFF00"/>
                </a:solidFill>
                <a:effectLst/>
              </a:rPr>
              <a:t> 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0574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324122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6. </a:t>
            </a:r>
            <a:r>
              <a:rPr lang="de-AT" sz="2800" dirty="0">
                <a:solidFill>
                  <a:srgbClr val="FFFF00"/>
                </a:solidFill>
                <a:effectLst/>
              </a:rPr>
              <a:t>Tổ </a:t>
            </a:r>
            <a:r>
              <a:rPr lang="de-AT" sz="2800" dirty="0" smtClean="0">
                <a:solidFill>
                  <a:srgbClr val="FFFF00"/>
                </a:solidFill>
                <a:effectLst/>
              </a:rPr>
              <a:t>chức </a:t>
            </a:r>
            <a:r>
              <a:rPr lang="de-AT" sz="2800" dirty="0">
                <a:solidFill>
                  <a:srgbClr val="FFFF00"/>
                </a:solidFill>
                <a:effectLst/>
              </a:rPr>
              <a:t>hoạt động hưởng ứng </a:t>
            </a:r>
            <a:r>
              <a:rPr lang="de-AT" sz="2800" dirty="0" smtClean="0">
                <a:solidFill>
                  <a:srgbClr val="FFFF00"/>
                </a:solidFill>
                <a:effectLst/>
              </a:rPr>
              <a:t/>
            </a:r>
            <a:br>
              <a:rPr lang="de-AT" sz="2800" dirty="0" smtClean="0">
                <a:solidFill>
                  <a:srgbClr val="FFFF00"/>
                </a:solidFill>
                <a:effectLst/>
              </a:rPr>
            </a:br>
            <a:r>
              <a:rPr lang="de-AT" sz="2800" i="1" dirty="0" smtClean="0">
                <a:solidFill>
                  <a:srgbClr val="FFFF00"/>
                </a:solidFill>
                <a:effectLst/>
              </a:rPr>
              <a:t>Ngày </a:t>
            </a:r>
            <a:r>
              <a:rPr lang="de-AT" sz="2800" i="1" dirty="0">
                <a:solidFill>
                  <a:srgbClr val="FFFF00"/>
                </a:solidFill>
                <a:effectLst/>
              </a:rPr>
              <a:t>sách Việt Nam</a:t>
            </a:r>
            <a:r>
              <a:rPr lang="de-AT" sz="2800" dirty="0">
                <a:solidFill>
                  <a:srgbClr val="FFFF00"/>
                </a:solidFill>
                <a:effectLst/>
              </a:rPr>
              <a:t> 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812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3241225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7.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Tổ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chức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hành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trình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về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nguồn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tại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Quê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Bác</a:t>
            </a:r>
            <a:r>
              <a:rPr lang="en-US" sz="2600" dirty="0" smtClean="0">
                <a:solidFill>
                  <a:srgbClr val="FFFF00"/>
                </a:solidFill>
                <a:effectLst/>
              </a:rPr>
              <a:t> –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Ngã</a:t>
            </a:r>
            <a:r>
              <a:rPr lang="en-US" sz="26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ba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Đồng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Lộc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39887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32950528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7.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Tổ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chức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hành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trình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về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nguồn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tại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Quê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Bác</a:t>
            </a:r>
            <a:r>
              <a:rPr lang="en-US" sz="2600" dirty="0" smtClean="0">
                <a:solidFill>
                  <a:srgbClr val="FFFF00"/>
                </a:solidFill>
                <a:effectLst/>
              </a:rPr>
              <a:t> –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Ngã</a:t>
            </a:r>
            <a:r>
              <a:rPr lang="en-US" sz="26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ba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Đồng</a:t>
            </a:r>
            <a:r>
              <a:rPr lang="en-US" sz="2600" dirty="0">
                <a:solidFill>
                  <a:srgbClr val="FFFF00"/>
                </a:solidFill>
                <a:effectLst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effectLst/>
              </a:rPr>
              <a:t>Lộc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05000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34098856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8.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Tham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gia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cuộc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thi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Tìm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kiếm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Đại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sứ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truyền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thông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khoa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học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2016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057399"/>
            <a:ext cx="6858000" cy="4705643"/>
          </a:xfrm>
        </p:spPr>
      </p:pic>
    </p:spTree>
    <p:extLst>
      <p:ext uri="{BB962C8B-B14F-4D97-AF65-F5344CB8AC3E}">
        <p14:creationId xmlns:p14="http://schemas.microsoft.com/office/powerpoint/2010/main" val="34494699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8.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Tham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gia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cuộc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thi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Tìm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kiếm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Đại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sứ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truyền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thông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khoa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học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2016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981200"/>
            <a:ext cx="7035727" cy="4708525"/>
          </a:xfrm>
        </p:spPr>
      </p:pic>
    </p:spTree>
    <p:extLst>
      <p:ext uri="{BB962C8B-B14F-4D97-AF65-F5344CB8AC3E}">
        <p14:creationId xmlns:p14="http://schemas.microsoft.com/office/powerpoint/2010/main" val="32950528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8.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Tham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gia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cuộc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thi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Tìm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kiếm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Đại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sứ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truyền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thông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khoa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học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2016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057400"/>
            <a:ext cx="7748205" cy="4708525"/>
          </a:xfrm>
        </p:spPr>
      </p:pic>
    </p:spTree>
    <p:extLst>
      <p:ext uri="{BB962C8B-B14F-4D97-AF65-F5344CB8AC3E}">
        <p14:creationId xmlns:p14="http://schemas.microsoft.com/office/powerpoint/2010/main" val="39825444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133600"/>
            <a:ext cx="8229600" cy="1143000"/>
          </a:xfrm>
        </p:spPr>
        <p:txBody>
          <a:bodyPr>
            <a:noAutofit/>
          </a:bodyPr>
          <a:lstStyle/>
          <a:p>
            <a:r>
              <a:rPr lang="en-US" sz="2400" dirty="0" smtClean="0"/>
              <a:t>9.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Tuyển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đề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gửi</a:t>
            </a:r>
            <a:r>
              <a:rPr lang="en-US" sz="240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tham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vi-VN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ưởng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Sáng</a:t>
            </a:r>
            <a:r>
              <a:rPr lang="en-US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trẻ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tỉnh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Thái</a:t>
            </a:r>
            <a:r>
              <a:rPr lang="en-US" sz="2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2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2016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96322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10. </a:t>
            </a:r>
            <a:r>
              <a:rPr lang="en-US" sz="44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4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4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4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4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chi </a:t>
            </a:r>
            <a:r>
              <a:rPr lang="en-US" sz="44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đoàn</a:t>
            </a:r>
            <a:r>
              <a:rPr lang="en-US" sz="4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4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kì</a:t>
            </a:r>
            <a:r>
              <a:rPr lang="en-US" sz="4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tháng</a:t>
            </a:r>
            <a:r>
              <a:rPr lang="en-US" sz="4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4 “</a:t>
            </a:r>
            <a:r>
              <a:rPr lang="en-US" sz="4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Đất</a:t>
            </a:r>
            <a:r>
              <a:rPr lang="en-US" sz="4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vi-VN" sz="4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ước</a:t>
            </a:r>
            <a:r>
              <a:rPr lang="en-US" sz="4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trọn</a:t>
            </a:r>
            <a:r>
              <a:rPr lang="en-US" sz="4400" dirty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niềm</a:t>
            </a:r>
            <a:r>
              <a:rPr lang="en-US" sz="4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400" dirty="0" err="1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vui</a:t>
            </a:r>
            <a:r>
              <a:rPr lang="en-US" sz="4400" dirty="0" smtClean="0">
                <a:solidFill>
                  <a:srgbClr val="FFFF99"/>
                </a:solidFill>
                <a:latin typeface="Arial" pitchFamily="34" charset="0"/>
                <a:cs typeface="Arial" pitchFamily="34" charset="0"/>
              </a:rPr>
              <a:t>”</a:t>
            </a:r>
            <a:endParaRPr lang="en-US" dirty="0"/>
          </a:p>
        </p:txBody>
      </p:sp>
      <p:pic>
        <p:nvPicPr>
          <p:cNvPr id="1026" name="Picture 2" descr="C:\Users\TGS249\Downloads\13041471_1104222549650565_7995207554534279434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609850"/>
            <a:ext cx="4343400" cy="32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GS249\Downloads\FB_IMG_14613692958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609850"/>
            <a:ext cx="4343400" cy="32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5777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838200"/>
            <a:ext cx="9144000" cy="1143000"/>
          </a:xfrm>
        </p:spPr>
        <p:txBody>
          <a:bodyPr>
            <a:noAutofit/>
          </a:bodyPr>
          <a:lstStyle/>
          <a:p>
            <a:r>
              <a:rPr lang="en-US" sz="2600" dirty="0" smtClean="0">
                <a:solidFill>
                  <a:srgbClr val="FFFF00"/>
                </a:solidFill>
              </a:rPr>
              <a:t>11. </a:t>
            </a:r>
            <a:r>
              <a:rPr lang="en-US" sz="26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tục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26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khai</a:t>
            </a:r>
            <a:r>
              <a:rPr lang="en-US" sz="26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thanh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niên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chào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mừng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kỷ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85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Đoàn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TNCS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Chí</a:t>
            </a:r>
            <a:r>
              <a:rPr lang="en-US" sz="26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Minh</a:t>
            </a:r>
            <a:endParaRPr lang="en-US" sz="26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2438400"/>
            <a:ext cx="91440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12.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Triển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khai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chấm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vi-VN" sz="2800" dirty="0" smtClean="0">
                <a:solidFill>
                  <a:srgbClr val="FFFF00"/>
                </a:solidFill>
                <a:effectLst/>
              </a:rPr>
              <a:t>đ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iểm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cuộc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thi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Phòng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ở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Kiểu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mẫu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khu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KTX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381000" y="4724400"/>
            <a:ext cx="91440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14.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Duy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trì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công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tác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tình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nguyện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tại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chỗ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tình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nguyện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tiếp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sức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người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bệnh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7070" y="3581400"/>
            <a:ext cx="91440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dirty="0" smtClean="0">
                <a:solidFill>
                  <a:srgbClr val="FFFF00"/>
                </a:solidFill>
                <a:effectLst/>
              </a:rPr>
              <a:t>13.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Triển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khai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Cuộc</a:t>
            </a:r>
            <a:r>
              <a:rPr lang="en-US" sz="2800" dirty="0" smtClean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thi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Tìm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hiểu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Luật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effectLst/>
              </a:rPr>
              <a:t>Bầu</a:t>
            </a:r>
            <a:r>
              <a:rPr lang="en-US" sz="2800" dirty="0">
                <a:solidFill>
                  <a:srgbClr val="FFFF00"/>
                </a:solidFill>
                <a:effectLst/>
              </a:rPr>
              <a:t> </a:t>
            </a:r>
            <a:r>
              <a:rPr lang="en-US" sz="2800" dirty="0" err="1">
                <a:solidFill>
                  <a:srgbClr val="FFFF00"/>
                </a:solidFill>
                <a:effectLst/>
              </a:rPr>
              <a:t>cử</a:t>
            </a:r>
            <a:endParaRPr lang="en-US" sz="2600" dirty="0"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907747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229600" cy="1143000"/>
          </a:xfrm>
        </p:spPr>
        <p:txBody>
          <a:bodyPr/>
          <a:lstStyle/>
          <a:p>
            <a:r>
              <a:rPr lang="en-US" dirty="0" smtClean="0"/>
              <a:t>HOẠT ĐỘNG THÁNG 5/2016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15440"/>
            <a:ext cx="8229600" cy="4709160"/>
          </a:xfrm>
        </p:spPr>
        <p:txBody>
          <a:bodyPr>
            <a:normAutofit fontScale="70000" lnSpcReduction="20000"/>
          </a:bodyPr>
          <a:lstStyle/>
          <a:p>
            <a:pPr marL="137160" indent="0">
              <a:buNone/>
            </a:pPr>
            <a:r>
              <a:rPr lang="en-US" dirty="0" smtClean="0"/>
              <a:t>1. </a:t>
            </a:r>
            <a:r>
              <a:rPr lang="de-AT" dirty="0" smtClean="0"/>
              <a:t>Tổ </a:t>
            </a:r>
            <a:r>
              <a:rPr lang="de-AT" dirty="0"/>
              <a:t>chức Cuộc thi học tập </a:t>
            </a:r>
            <a:r>
              <a:rPr lang="de-AT" b="1" i="1" dirty="0" smtClean="0">
                <a:solidFill>
                  <a:srgbClr val="FFFF00"/>
                </a:solidFill>
              </a:rPr>
              <a:t>Tài n</a:t>
            </a:r>
            <a:r>
              <a:rPr lang="vi-VN" b="1" i="1" dirty="0" smtClean="0">
                <a:solidFill>
                  <a:srgbClr val="FFFF00"/>
                </a:solidFill>
              </a:rPr>
              <a:t>ă</a:t>
            </a:r>
            <a:r>
              <a:rPr lang="en-US" b="1" i="1" dirty="0" err="1" smtClean="0">
                <a:solidFill>
                  <a:srgbClr val="FFFF00"/>
                </a:solidFill>
              </a:rPr>
              <a:t>ng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</a:rPr>
              <a:t>Lâm</a:t>
            </a:r>
            <a:r>
              <a:rPr lang="en-US" b="1" i="1" dirty="0">
                <a:solidFill>
                  <a:srgbClr val="FFFF00"/>
                </a:solidFill>
              </a:rPr>
              <a:t> </a:t>
            </a:r>
            <a:r>
              <a:rPr lang="en-US" b="1" i="1" dirty="0" err="1">
                <a:solidFill>
                  <a:srgbClr val="FFFF00"/>
                </a:solidFill>
              </a:rPr>
              <a:t>sàng</a:t>
            </a:r>
            <a:r>
              <a:rPr lang="de-AT" dirty="0" smtClean="0"/>
              <a:t> năm 2016</a:t>
            </a:r>
          </a:p>
          <a:p>
            <a:pPr marL="137160" indent="0">
              <a:buNone/>
            </a:pPr>
            <a:r>
              <a:rPr lang="en-US" dirty="0" smtClean="0"/>
              <a:t>2. </a:t>
            </a:r>
            <a:r>
              <a:rPr lang="de-AT" dirty="0"/>
              <a:t>Tổ chức </a:t>
            </a:r>
            <a:r>
              <a:rPr lang="de-AT" dirty="0" smtClean="0"/>
              <a:t>Ch</a:t>
            </a:r>
            <a:r>
              <a:rPr lang="vi-VN" dirty="0" smtClean="0"/>
              <a:t>ươ</a:t>
            </a:r>
            <a:r>
              <a:rPr lang="en-US" dirty="0" err="1" smtClean="0"/>
              <a:t>ng</a:t>
            </a:r>
            <a:r>
              <a:rPr lang="en-US" dirty="0"/>
              <a:t> </a:t>
            </a:r>
            <a:r>
              <a:rPr lang="en-US" dirty="0" err="1" smtClean="0"/>
              <a:t>trình</a:t>
            </a:r>
            <a:r>
              <a:rPr lang="en-US" dirty="0"/>
              <a:t> </a:t>
            </a:r>
            <a:r>
              <a:rPr lang="en-US" b="1" dirty="0" err="1">
                <a:solidFill>
                  <a:srgbClr val="FFFF00"/>
                </a:solidFill>
              </a:rPr>
              <a:t>H</a:t>
            </a:r>
            <a:r>
              <a:rPr lang="en-US" b="1" dirty="0" err="1" smtClean="0">
                <a:solidFill>
                  <a:srgbClr val="FFFF00"/>
                </a:solidFill>
              </a:rPr>
              <a:t>iến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máu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nhân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vi-VN" b="1" dirty="0" smtClean="0">
                <a:solidFill>
                  <a:srgbClr val="FFFF00"/>
                </a:solidFill>
              </a:rPr>
              <a:t>đạo</a:t>
            </a:r>
            <a:r>
              <a:rPr lang="en-US" dirty="0" smtClean="0"/>
              <a:t> 21/5/</a:t>
            </a:r>
            <a:r>
              <a:rPr lang="de-AT" dirty="0" smtClean="0"/>
              <a:t> </a:t>
            </a:r>
            <a:r>
              <a:rPr lang="de-AT" dirty="0"/>
              <a:t>2016</a:t>
            </a:r>
          </a:p>
          <a:p>
            <a:pPr marL="137160" indent="0">
              <a:buNone/>
            </a:pPr>
            <a:r>
              <a:rPr lang="en-US" dirty="0" smtClean="0"/>
              <a:t>3. </a:t>
            </a:r>
            <a:r>
              <a:rPr lang="de-AT" dirty="0"/>
              <a:t>Chỉ </a:t>
            </a:r>
            <a:r>
              <a:rPr lang="vi-VN" dirty="0"/>
              <a:t>đạo </a:t>
            </a:r>
            <a:r>
              <a:rPr lang="en-US" dirty="0"/>
              <a:t>t</a:t>
            </a:r>
            <a:r>
              <a:rPr lang="de-AT" dirty="0" smtClean="0"/>
              <a:t>ổ </a:t>
            </a:r>
            <a:r>
              <a:rPr lang="de-AT" dirty="0"/>
              <a:t>chức Hội thi </a:t>
            </a:r>
            <a:r>
              <a:rPr lang="de-AT" b="1" i="1" dirty="0">
                <a:solidFill>
                  <a:srgbClr val="FFFF00"/>
                </a:solidFill>
              </a:rPr>
              <a:t>Olympic Giải </a:t>
            </a:r>
            <a:r>
              <a:rPr lang="de-AT" b="1" i="1" dirty="0" smtClean="0">
                <a:solidFill>
                  <a:srgbClr val="FFFF00"/>
                </a:solidFill>
              </a:rPr>
              <a:t>phẫu</a:t>
            </a:r>
            <a:endParaRPr lang="de-AT" b="1" i="1" dirty="0" smtClean="0"/>
          </a:p>
          <a:p>
            <a:pPr marL="137160" indent="0">
              <a:buNone/>
            </a:pPr>
            <a:r>
              <a:rPr lang="de-AT" b="1" dirty="0" smtClean="0"/>
              <a:t>4. </a:t>
            </a:r>
            <a:r>
              <a:rPr lang="de-AT" dirty="0" smtClean="0"/>
              <a:t>Chỉ </a:t>
            </a:r>
            <a:r>
              <a:rPr lang="vi-VN" dirty="0" smtClean="0"/>
              <a:t>đạo</a:t>
            </a:r>
            <a:r>
              <a:rPr lang="en-US" dirty="0"/>
              <a:t> </a:t>
            </a:r>
            <a:r>
              <a:rPr lang="en-US" dirty="0" err="1" smtClean="0"/>
              <a:t>tổ</a:t>
            </a:r>
            <a:r>
              <a:rPr lang="en-US" dirty="0"/>
              <a:t> </a:t>
            </a:r>
            <a:r>
              <a:rPr lang="en-US" dirty="0" err="1" smtClean="0"/>
              <a:t>chức</a:t>
            </a:r>
            <a:r>
              <a:rPr lang="en-US" dirty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thi</a:t>
            </a:r>
            <a:r>
              <a:rPr lang="en-US" dirty="0" smtClean="0"/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Điều</a:t>
            </a:r>
            <a:r>
              <a:rPr lang="en-US" b="1" dirty="0" smtClean="0">
                <a:solidFill>
                  <a:srgbClr val="FFFF00"/>
                </a:solidFill>
              </a:rPr>
              <a:t> d</a:t>
            </a:r>
            <a:r>
              <a:rPr lang="vi-VN" b="1" dirty="0" smtClean="0">
                <a:solidFill>
                  <a:srgbClr val="FFFF00"/>
                </a:solidFill>
              </a:rPr>
              <a:t>ưỡng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viên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giỏi</a:t>
            </a:r>
            <a:endParaRPr lang="de-AT" b="1" dirty="0" smtClean="0">
              <a:solidFill>
                <a:srgbClr val="FFFF00"/>
              </a:solidFill>
            </a:endParaRPr>
          </a:p>
          <a:p>
            <a:pPr marL="137160" indent="0">
              <a:buNone/>
            </a:pPr>
            <a:r>
              <a:rPr lang="de-AT" dirty="0" smtClean="0"/>
              <a:t>5. </a:t>
            </a:r>
            <a:r>
              <a:rPr lang="de-AT" dirty="0"/>
              <a:t>Tổ chức </a:t>
            </a:r>
            <a:r>
              <a:rPr lang="de-AT" b="1" i="1" dirty="0">
                <a:solidFill>
                  <a:srgbClr val="FFFF00"/>
                </a:solidFill>
              </a:rPr>
              <a:t>Hội thi </a:t>
            </a:r>
            <a:r>
              <a:rPr lang="de-AT" b="1" i="1" dirty="0" smtClean="0">
                <a:solidFill>
                  <a:srgbClr val="FFFF00"/>
                </a:solidFill>
              </a:rPr>
              <a:t>Hành </a:t>
            </a:r>
            <a:r>
              <a:rPr lang="de-AT" b="1" i="1" dirty="0">
                <a:solidFill>
                  <a:srgbClr val="FFFF00"/>
                </a:solidFill>
              </a:rPr>
              <a:t>trang người Dược sỹ tương lai năm </a:t>
            </a:r>
            <a:r>
              <a:rPr lang="de-AT" b="1" i="1" dirty="0" smtClean="0">
                <a:solidFill>
                  <a:srgbClr val="FFFF00"/>
                </a:solidFill>
              </a:rPr>
              <a:t>2016</a:t>
            </a:r>
          </a:p>
          <a:p>
            <a:pPr marL="137160" indent="0">
              <a:buNone/>
            </a:pPr>
            <a:r>
              <a:rPr lang="de-AT" b="1" dirty="0" smtClean="0"/>
              <a:t>6. </a:t>
            </a:r>
            <a:r>
              <a:rPr lang="de-AT" dirty="0"/>
              <a:t>Chỉ đạo sinh hoạt chi đoàn tháng </a:t>
            </a:r>
            <a:r>
              <a:rPr lang="de-AT" dirty="0" smtClean="0"/>
              <a:t>5 </a:t>
            </a:r>
            <a:r>
              <a:rPr lang="de-AT" dirty="0"/>
              <a:t>chủ đề: </a:t>
            </a:r>
            <a:r>
              <a:rPr lang="en-US" b="1" dirty="0" err="1">
                <a:solidFill>
                  <a:srgbClr val="FFFF00"/>
                </a:solidFill>
              </a:rPr>
              <a:t>Ngày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hội</a:t>
            </a:r>
            <a:r>
              <a:rPr lang="en-US" b="1" dirty="0">
                <a:solidFill>
                  <a:srgbClr val="FFFF00"/>
                </a:solidFill>
              </a:rPr>
              <a:t> non </a:t>
            </a:r>
            <a:r>
              <a:rPr lang="en-US" b="1" dirty="0" err="1">
                <a:solidFill>
                  <a:srgbClr val="FFFF00"/>
                </a:solidFill>
              </a:rPr>
              <a:t>sông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dirty="0" smtClean="0"/>
              <a:t>– </a:t>
            </a:r>
            <a:r>
              <a:rPr lang="en-US" dirty="0" err="1" smtClean="0"/>
              <a:t>Tuyên</a:t>
            </a:r>
            <a:r>
              <a:rPr lang="en-US" dirty="0"/>
              <a:t> </a:t>
            </a:r>
            <a:r>
              <a:rPr lang="en-US" dirty="0" err="1" smtClean="0"/>
              <a:t>truyền</a:t>
            </a:r>
            <a:r>
              <a:rPr lang="en-US" dirty="0"/>
              <a:t> </a:t>
            </a:r>
            <a:r>
              <a:rPr lang="en-US" dirty="0" err="1" smtClean="0"/>
              <a:t>về</a:t>
            </a:r>
            <a:r>
              <a:rPr lang="en-US" dirty="0"/>
              <a:t> </a:t>
            </a:r>
            <a:r>
              <a:rPr lang="en-US" dirty="0" err="1" smtClean="0"/>
              <a:t>Bầu</a:t>
            </a:r>
            <a:r>
              <a:rPr lang="en-US" dirty="0"/>
              <a:t> </a:t>
            </a:r>
            <a:r>
              <a:rPr lang="en-US" dirty="0" err="1" smtClean="0"/>
              <a:t>cử</a:t>
            </a:r>
            <a:r>
              <a:rPr lang="en-US" dirty="0" smtClean="0"/>
              <a:t> </a:t>
            </a:r>
            <a:r>
              <a:rPr lang="en-US" dirty="0"/>
              <a:t>QH </a:t>
            </a:r>
            <a:r>
              <a:rPr lang="en-US" dirty="0" err="1" smtClean="0"/>
              <a:t>và</a:t>
            </a:r>
            <a:r>
              <a:rPr lang="en-US" dirty="0"/>
              <a:t> </a:t>
            </a:r>
            <a:r>
              <a:rPr lang="en-US" dirty="0" smtClean="0"/>
              <a:t>HĐND </a:t>
            </a:r>
            <a:r>
              <a:rPr lang="vi-VN" dirty="0" smtClean="0"/>
              <a:t>đến</a:t>
            </a:r>
            <a:r>
              <a:rPr lang="en-US" dirty="0"/>
              <a:t> </a:t>
            </a:r>
            <a:r>
              <a:rPr lang="en-US" dirty="0" err="1" smtClean="0"/>
              <a:t>toàn</a:t>
            </a:r>
            <a:r>
              <a:rPr lang="en-US" dirty="0"/>
              <a:t> </a:t>
            </a:r>
            <a:r>
              <a:rPr lang="en-US" dirty="0" err="1" smtClean="0"/>
              <a:t>thể</a:t>
            </a:r>
            <a:r>
              <a:rPr lang="en-US" dirty="0"/>
              <a:t> </a:t>
            </a:r>
            <a:r>
              <a:rPr lang="en-US" dirty="0" err="1" smtClean="0"/>
              <a:t>Đoàn</a:t>
            </a:r>
            <a:r>
              <a:rPr lang="en-US" dirty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, </a:t>
            </a:r>
            <a:r>
              <a:rPr lang="en-US" dirty="0" err="1" smtClean="0"/>
              <a:t>sinh</a:t>
            </a:r>
            <a:r>
              <a:rPr lang="en-US" dirty="0"/>
              <a:t> </a:t>
            </a:r>
            <a:r>
              <a:rPr lang="en-US" dirty="0" err="1" smtClean="0"/>
              <a:t>viên</a:t>
            </a:r>
            <a:endParaRPr lang="de-AT" i="1" dirty="0" smtClean="0"/>
          </a:p>
          <a:p>
            <a:pPr marL="137160" indent="0">
              <a:buNone/>
            </a:pPr>
            <a:r>
              <a:rPr lang="de-AT" b="1" i="1" dirty="0" smtClean="0"/>
              <a:t>7. </a:t>
            </a:r>
            <a:r>
              <a:rPr lang="de-AT" dirty="0"/>
              <a:t>H</a:t>
            </a:r>
            <a:r>
              <a:rPr lang="de-AT" dirty="0" smtClean="0"/>
              <a:t>oàn </a:t>
            </a:r>
            <a:r>
              <a:rPr lang="de-AT" dirty="0"/>
              <a:t>thiện </a:t>
            </a:r>
            <a:r>
              <a:rPr lang="de-AT" dirty="0" smtClean="0"/>
              <a:t>CTTN </a:t>
            </a:r>
            <a:r>
              <a:rPr lang="de-AT" dirty="0"/>
              <a:t>cải tạo </a:t>
            </a:r>
            <a:r>
              <a:rPr lang="de-AT" dirty="0" smtClean="0"/>
              <a:t>sân </a:t>
            </a:r>
            <a:r>
              <a:rPr lang="de-AT" dirty="0"/>
              <a:t>khấu ngoài trời </a:t>
            </a:r>
            <a:endParaRPr lang="de-AT" dirty="0" smtClean="0"/>
          </a:p>
          <a:p>
            <a:pPr marL="137160" indent="0">
              <a:buNone/>
            </a:pPr>
            <a:r>
              <a:rPr lang="de-AT" dirty="0" smtClean="0"/>
              <a:t>8</a:t>
            </a:r>
            <a:r>
              <a:rPr lang="de-AT" dirty="0"/>
              <a:t>. Xét </a:t>
            </a:r>
            <a:r>
              <a:rPr lang="de-AT" dirty="0" smtClean="0"/>
              <a:t>ĐV</a:t>
            </a:r>
            <a:r>
              <a:rPr lang="vi-VN" dirty="0" smtClean="0"/>
              <a:t>Ư</a:t>
            </a:r>
            <a:r>
              <a:rPr lang="en-US" dirty="0" smtClean="0"/>
              <a:t>T </a:t>
            </a:r>
            <a:r>
              <a:rPr lang="vi-VN" dirty="0" smtClean="0"/>
              <a:t>đ</a:t>
            </a:r>
            <a:r>
              <a:rPr lang="en-US" dirty="0"/>
              <a:t>i </a:t>
            </a:r>
            <a:r>
              <a:rPr lang="en-US" dirty="0" err="1" smtClean="0"/>
              <a:t>học</a:t>
            </a:r>
            <a:r>
              <a:rPr lang="en-US" dirty="0"/>
              <a:t> </a:t>
            </a:r>
            <a:r>
              <a:rPr lang="en-US" dirty="0" err="1" smtClean="0"/>
              <a:t>cảm</a:t>
            </a:r>
            <a:r>
              <a:rPr lang="en-US" dirty="0"/>
              <a:t> </a:t>
            </a:r>
            <a:r>
              <a:rPr lang="en-US" dirty="0" err="1" smtClean="0"/>
              <a:t>tình</a:t>
            </a:r>
            <a:r>
              <a:rPr lang="en-US" dirty="0"/>
              <a:t> </a:t>
            </a:r>
            <a:r>
              <a:rPr lang="en-US" dirty="0" err="1" smtClean="0"/>
              <a:t>Đảng</a:t>
            </a:r>
            <a:r>
              <a:rPr lang="en-US" dirty="0"/>
              <a:t> </a:t>
            </a:r>
            <a:r>
              <a:rPr lang="en-US" dirty="0" err="1" smtClean="0"/>
              <a:t>và</a:t>
            </a:r>
            <a:r>
              <a:rPr lang="en-US" dirty="0"/>
              <a:t> </a:t>
            </a:r>
            <a:r>
              <a:rPr lang="en-US" dirty="0" err="1" smtClean="0"/>
              <a:t>xét</a:t>
            </a:r>
            <a:r>
              <a:rPr lang="en-US" dirty="0"/>
              <a:t> </a:t>
            </a:r>
            <a:r>
              <a:rPr lang="en-US" dirty="0" smtClean="0"/>
              <a:t>KNĐ </a:t>
            </a:r>
            <a:r>
              <a:rPr lang="vi-VN" dirty="0" smtClean="0"/>
              <a:t>đợt</a:t>
            </a:r>
            <a:r>
              <a:rPr lang="en-US" dirty="0" smtClean="0"/>
              <a:t> 19/5</a:t>
            </a:r>
          </a:p>
          <a:p>
            <a:pPr marL="137160" indent="0">
              <a:buNone/>
            </a:pPr>
            <a:r>
              <a:rPr lang="en-US" dirty="0" smtClean="0"/>
              <a:t>9.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/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Hội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nghi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Khoa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học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Tuổi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trẻ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các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tr</a:t>
            </a:r>
            <a:r>
              <a:rPr lang="vi-VN" b="1" dirty="0" smtClean="0">
                <a:solidFill>
                  <a:srgbClr val="FFFF00"/>
                </a:solidFill>
              </a:rPr>
              <a:t>ường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smtClean="0">
                <a:solidFill>
                  <a:srgbClr val="FFFF00"/>
                </a:solidFill>
              </a:rPr>
              <a:t>ĐHCĐ Y D</a:t>
            </a:r>
            <a:r>
              <a:rPr lang="vi-VN" b="1" dirty="0" smtClean="0">
                <a:solidFill>
                  <a:srgbClr val="FFFF00"/>
                </a:solidFill>
              </a:rPr>
              <a:t>ược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Việt</a:t>
            </a:r>
            <a:r>
              <a:rPr lang="en-US" b="1" dirty="0">
                <a:solidFill>
                  <a:srgbClr val="FFFF00"/>
                </a:solidFill>
              </a:rPr>
              <a:t> Nam</a:t>
            </a:r>
            <a:r>
              <a:rPr lang="en-US" dirty="0"/>
              <a:t> </a:t>
            </a:r>
            <a:r>
              <a:rPr lang="en-US" dirty="0" err="1" smtClean="0"/>
              <a:t>tại</a:t>
            </a:r>
            <a:r>
              <a:rPr lang="en-US" dirty="0"/>
              <a:t> TP </a:t>
            </a:r>
            <a:r>
              <a:rPr lang="en-US" dirty="0" err="1" smtClean="0"/>
              <a:t>Đà</a:t>
            </a:r>
            <a:r>
              <a:rPr lang="en-US" dirty="0"/>
              <a:t> </a:t>
            </a:r>
            <a:r>
              <a:rPr lang="en-US" dirty="0" err="1" smtClean="0"/>
              <a:t>Nẵng</a:t>
            </a:r>
            <a:endParaRPr lang="en-US" dirty="0" smtClean="0"/>
          </a:p>
          <a:p>
            <a:pPr marL="137160" indent="0">
              <a:buNone/>
            </a:pPr>
            <a:r>
              <a:rPr lang="en-US" dirty="0" smtClean="0"/>
              <a:t>10.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gia</a:t>
            </a:r>
            <a:r>
              <a:rPr lang="en-US" dirty="0"/>
              <a:t> </a:t>
            </a:r>
            <a:r>
              <a:rPr lang="en-US" dirty="0" err="1" smtClean="0"/>
              <a:t>cuộc</a:t>
            </a:r>
            <a:r>
              <a:rPr lang="en-US" dirty="0" smtClean="0"/>
              <a:t> </a:t>
            </a:r>
            <a:r>
              <a:rPr lang="en-US" dirty="0" err="1" smtClean="0"/>
              <a:t>thi</a:t>
            </a:r>
            <a:r>
              <a:rPr lang="en-US" dirty="0"/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Tìm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hiểu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Luật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Bầu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cử</a:t>
            </a:r>
            <a:endParaRPr lang="en-US" b="1" dirty="0" smtClean="0">
              <a:solidFill>
                <a:srgbClr val="FFFF00"/>
              </a:solidFill>
            </a:endParaRPr>
          </a:p>
          <a:p>
            <a:pPr marL="137160" indent="0">
              <a:buNone/>
            </a:pPr>
            <a:r>
              <a:rPr lang="en-US" sz="2900" dirty="0"/>
              <a:t>11. </a:t>
            </a:r>
            <a:r>
              <a:rPr lang="en-US" sz="2900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chương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b="1" dirty="0">
                <a:solidFill>
                  <a:srgbClr val="FFFF00"/>
                </a:solidFill>
              </a:rPr>
              <a:t> PEC’s Open Got Talent</a:t>
            </a:r>
            <a:endParaRPr lang="de-AT" b="1" dirty="0" smtClean="0">
              <a:solidFill>
                <a:srgbClr val="FFFF00"/>
              </a:solidFill>
            </a:endParaRPr>
          </a:p>
          <a:p>
            <a:pPr marL="137160" indent="0">
              <a:buNone/>
            </a:pPr>
            <a:r>
              <a:rPr lang="de-AT" dirty="0" smtClean="0"/>
              <a:t>12.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trì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nguyện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chỗ</a:t>
            </a:r>
            <a:r>
              <a:rPr lang="en-US" dirty="0"/>
              <a:t>,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nguyện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;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Đoàn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,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cáo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818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654</TotalTime>
  <Words>638</Words>
  <Application>Microsoft Office PowerPoint</Application>
  <PresentationFormat>On-screen Show (4:3)</PresentationFormat>
  <Paragraphs>45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Apex</vt:lpstr>
      <vt:lpstr>Đoàn trường đại học y dược  </vt:lpstr>
      <vt:lpstr> KẾT  QUẢ  HOẠT ĐỘNG  Tháng 4 năm 2016 </vt:lpstr>
      <vt:lpstr>1. Tổ chức Cuộc thi Đấu trường Vi sinh</vt:lpstr>
      <vt:lpstr>1. Tổ chức Cuộc thi Đấu trường Vi sinh</vt:lpstr>
      <vt:lpstr>2. Tổ chức Cuộc thi Rung chuông vàng tìm hiểu kiến thức Răng hàm mặt</vt:lpstr>
      <vt:lpstr>2. Tổ chức Cuộc thi Rung chuông vàng tìm hiểu kiến thức Răng hàm mặt</vt:lpstr>
      <vt:lpstr>2. Tổ chức Cuộc thi Rung chuông vàng tìm hiểu kiến thức Răng hàm mặt</vt:lpstr>
      <vt:lpstr>3. Tổ chức Cuộc thi Tìm kiếm tình nguyện viên vận động hiến máu giỏi “Chinh phục trái tim” 2016</vt:lpstr>
      <vt:lpstr>3. Tổ chức Cuộc thi Tìm kiếm tình nguyện viên vận động hiến máu giỏi “Chinh phục trái tim” 2016</vt:lpstr>
      <vt:lpstr>3. Tổ chức Cuộc thi Tìm kiếm tình nguyện viên vận động hiến máu giỏi “Chinh phục trái tim” 2016</vt:lpstr>
      <vt:lpstr>4. Tổ chức Cuộc thi Chuyển động Y khoa</vt:lpstr>
      <vt:lpstr>4. Tổ chức Cuộc thi Chuyển động Y khoa</vt:lpstr>
      <vt:lpstr>4. Tổ chức Cuộc thi Chuyển động Y khoa</vt:lpstr>
      <vt:lpstr>5. Tham gia Giải cầu lông sinh viên Đại học Thái Nguyên 2016</vt:lpstr>
      <vt:lpstr>5. Tham gia Giải cầu lông sinh viên Đại học Thái Nguyên 2016</vt:lpstr>
      <vt:lpstr>6. Tổ chức hoạt động hưởng ứng  Ngày sách Việt Nam </vt:lpstr>
      <vt:lpstr>6. Tổ chức hoạt động hưởng ứng  Ngày sách Việt Nam </vt:lpstr>
      <vt:lpstr>6. Tổ chức hoạt động hưởng ứng  Ngày sách Việt Nam </vt:lpstr>
      <vt:lpstr>7. Tổ chức hành trình về nguồn tại Quê Bác – Ngã ba Đồng Lộc</vt:lpstr>
      <vt:lpstr>7. Tổ chức hành trình về nguồn tại Quê Bác – Ngã ba Đồng Lộc</vt:lpstr>
      <vt:lpstr>8. Tham gia cuộc thi Tìm kiếm Đại sứ truyền thông khoa học 2016</vt:lpstr>
      <vt:lpstr>8. Tham gia cuộc thi Tìm kiếm Đại sứ truyền thông khoa học 2016</vt:lpstr>
      <vt:lpstr>8. Tham gia cuộc thi Tìm kiếm Đại sứ truyền thông khoa học 2016</vt:lpstr>
      <vt:lpstr>9. Tuyển chọn đề tài gửi tham gia giải thưởng Sáng tạo trẻ tỉnh Thái Nguyên 2016</vt:lpstr>
      <vt:lpstr>10. Tổ chức Sinh hoạt chi đoàn thường kì tháng 4 “Đất nước trọn niềm vui”</vt:lpstr>
      <vt:lpstr>11. Tiếp tục triển khai công trình thanh niên chào mừng kỷ niệm 85 năm ngày thành lập Đoàn TNCS Hồ Chí Minh</vt:lpstr>
      <vt:lpstr>HOẠT ĐỘNG THÁNG 5/2016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Tháng thanh niên năm 2016 “Tự hào tuổi trẻ thời đại Hồ Chí Minh”</dc:title>
  <dc:creator>TGS249</dc:creator>
  <cp:lastModifiedBy>TGS249</cp:lastModifiedBy>
  <cp:revision>124</cp:revision>
  <dcterms:created xsi:type="dcterms:W3CDTF">2016-02-17T09:15:19Z</dcterms:created>
  <dcterms:modified xsi:type="dcterms:W3CDTF">2016-05-04T02:59:45Z</dcterms:modified>
</cp:coreProperties>
</file>